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Bree Serif" panose="020B0604020202020204" charset="0"/>
      <p:regular r:id="rId12"/>
    </p:embeddedFont>
    <p:embeddedFont>
      <p:font typeface="Georgia" panose="02040502050405020303" pitchFamily="18" charset="0"/>
      <p:regular r:id="rId13"/>
      <p:bold r:id="rId14"/>
      <p:italic r:id="rId15"/>
      <p:boldItalic r:id="rId16"/>
    </p:embeddedFont>
    <p:embeddedFont>
      <p:font typeface="Libre Franklin" panose="020B0604020202020204" charset="0"/>
      <p:regular r:id="rId17"/>
      <p:bold r:id="rId18"/>
      <p:italic r:id="rId19"/>
      <p:boldItalic r:id="rId20"/>
    </p:embeddedFont>
    <p:embeddedFont>
      <p:font typeface="Libre Franklin Light" panose="020B0604020202020204" charset="0"/>
      <p:regular r:id="rId21"/>
      <p:bold r:id="rId22"/>
      <p:italic r:id="rId23"/>
      <p:boldItalic r:id="rId24"/>
    </p:embeddedFont>
    <p:embeddedFont>
      <p:font typeface="Oswald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92D0DD-F319-4DD0-A810-E08B93D36885}">
  <a:tblStyle styleId="{B892D0DD-F319-4DD0-A810-E08B93D3688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font" Target="fonts/font15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f6adb6da6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f6adb6da6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f6adb6da6_5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f6adb6da6_5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structure do these elements make up?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797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6adb6da6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6adb6da6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f6adb6da6_5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f6adb6da6_5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structure do these elements make up?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f6adb6da6_5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f6adb6da6_5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are the complementary base pairing rules for DNA?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4825927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4825927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What are the complementary base pairing rules for DNA?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f6adb6da6_5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f6adb6da6_5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Follow-up question:  Where does transcription take place?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f6adb6d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f6adb6d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f6adb6da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f6adb6da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doc - Title">
  <p:cSld name="TITLE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 amt="24000"/>
          </a:blip>
          <a:srcRect r="26734" b="4443"/>
          <a:stretch/>
        </p:blipFill>
        <p:spPr>
          <a:xfrm>
            <a:off x="4312225" y="0"/>
            <a:ext cx="4831775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" name="Google Shape;52;p13"/>
          <p:cNvGrpSpPr/>
          <p:nvPr/>
        </p:nvGrpSpPr>
        <p:grpSpPr>
          <a:xfrm>
            <a:off x="332050" y="4629498"/>
            <a:ext cx="2467081" cy="418730"/>
            <a:chOff x="3870779" y="4181687"/>
            <a:chExt cx="5048252" cy="856825"/>
          </a:xfrm>
        </p:grpSpPr>
        <p:pic>
          <p:nvPicPr>
            <p:cNvPr id="53" name="Google Shape;5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70779" y="4181687"/>
              <a:ext cx="1049750" cy="856825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4" name="Google Shape;54;p13"/>
            <p:cNvSpPr txBox="1"/>
            <p:nvPr/>
          </p:nvSpPr>
          <p:spPr>
            <a:xfrm>
              <a:off x="4764631" y="4292087"/>
              <a:ext cx="4154400" cy="63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825" tIns="91825" rIns="91825" bIns="918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Droid Serif"/>
                  <a:ea typeface="Droid Serif"/>
                  <a:cs typeface="Droid Serif"/>
                  <a:sym typeface="Droid Serif"/>
                </a:rPr>
                <a:t>EDUCATION SERVICE CENTER</a:t>
              </a:r>
              <a:endParaRPr sz="900">
                <a:latin typeface="Droid Serif"/>
                <a:ea typeface="Droid Serif"/>
                <a:cs typeface="Droid Serif"/>
                <a:sym typeface="Droid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latin typeface="Droid Serif"/>
                  <a:ea typeface="Droid Serif"/>
                  <a:cs typeface="Droid Serif"/>
                  <a:sym typeface="Droid Serif"/>
                </a:rPr>
                <a:t>Region XIV</a:t>
              </a:r>
              <a:endParaRPr sz="900">
                <a:latin typeface="Droid Serif"/>
                <a:ea typeface="Droid Serif"/>
                <a:cs typeface="Droid Serif"/>
                <a:sym typeface="Droid Serif"/>
              </a:endParaRPr>
            </a:p>
          </p:txBody>
        </p:sp>
      </p:grp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28600" y="2286000"/>
            <a:ext cx="8686800" cy="18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Font typeface="Oswald"/>
              <a:buNone/>
              <a:defRPr sz="52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28600" y="3952950"/>
            <a:ext cx="8686800" cy="7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ibre Franklin Light"/>
              <a:buNone/>
              <a:defRPr sz="2800">
                <a:latin typeface="Libre Franklin Light"/>
                <a:ea typeface="Libre Franklin Light"/>
                <a:cs typeface="Libre Franklin Light"/>
                <a:sym typeface="Libre Franklin Light"/>
              </a:defRPr>
            </a:lvl9pPr>
          </a:lstStyle>
          <a:p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-9524" y="3983758"/>
            <a:ext cx="8932586" cy="76205"/>
            <a:chOff x="-16192" y="7789907"/>
            <a:chExt cx="15186307" cy="149013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-16193" y="7789907"/>
              <a:ext cx="15185700" cy="0"/>
            </a:xfrm>
            <a:prstGeom prst="straightConnector1">
              <a:avLst/>
            </a:prstGeom>
            <a:noFill/>
            <a:ln w="76200" cap="flat" cmpd="sng">
              <a:solidFill>
                <a:srgbClr val="4F81BD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-11985" y="7938920"/>
              <a:ext cx="15182100" cy="0"/>
            </a:xfrm>
            <a:prstGeom prst="straightConnector1">
              <a:avLst/>
            </a:prstGeom>
            <a:noFill/>
            <a:ln w="19050" cap="flat" cmpd="sng">
              <a:solidFill>
                <a:srgbClr val="981A1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rtl="0">
              <a:buNone/>
              <a:defRPr sz="1300"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800"/>
              <a:buFont typeface="Georgia"/>
              <a:buNone/>
              <a:defRPr sz="4000" b="0" i="0" u="none" strike="noStrike" cap="none">
                <a:solidFill>
                  <a:srgbClr val="C1ED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9575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sz="3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7719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▫"/>
              <a:defRPr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◾"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30200" algn="l" rtl="0"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6477000" y="481250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914400" y="4812506"/>
            <a:ext cx="556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610600" y="48125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Bree Serif"/>
                <a:ea typeface="Bree Serif"/>
                <a:cs typeface="Bree Serif"/>
                <a:sym typeface="Bree Serif"/>
              </a:rPr>
              <a:t>Talk a Mile a Minute</a:t>
            </a:r>
            <a:endParaRPr sz="3000">
              <a:solidFill>
                <a:srgbClr val="00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75625"/>
            <a:ext cx="3886775" cy="37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4442775" y="237500"/>
            <a:ext cx="4484700" cy="46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Pick a partner and stand up.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Partner A faces the screen (be sure you can see).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Partner B faces away from the screen.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Five words will appear on the screen.</a:t>
            </a:r>
            <a:endParaRPr sz="1800"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1800">
                <a:solidFill>
                  <a:schemeClr val="dk1"/>
                </a:solidFill>
              </a:rPr>
              <a:t>Partner A gives hints to Partner B until partner B calls out all 5 words. Both partners sit down when Partner B identifies all</a:t>
            </a:r>
            <a:r>
              <a:rPr lang="en" sz="2400">
                <a:solidFill>
                  <a:schemeClr val="dk1"/>
                </a:solidFill>
              </a:rPr>
              <a:t> </a:t>
            </a:r>
            <a:r>
              <a:rPr lang="en" sz="1800">
                <a:solidFill>
                  <a:schemeClr val="dk1"/>
                </a:solidFill>
              </a:rPr>
              <a:t>words correctly.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Switch partner giving hints for next round.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7"/>
          <p:cNvGraphicFramePr/>
          <p:nvPr>
            <p:extLst>
              <p:ext uri="{D42A27DB-BD31-4B8C-83A1-F6EECF244321}">
                <p14:modId xmlns:p14="http://schemas.microsoft.com/office/powerpoint/2010/main" val="1321166203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Doritos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dirty="0"/>
                        <a:t>Cheetos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Lay’s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Pringles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17"/>
          <p:cNvGraphicFramePr/>
          <p:nvPr>
            <p:extLst>
              <p:ext uri="{D42A27DB-BD31-4B8C-83A1-F6EECF244321}">
                <p14:modId xmlns:p14="http://schemas.microsoft.com/office/powerpoint/2010/main" val="3941417247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Takis</a:t>
                      </a:r>
                      <a:endParaRPr sz="4000" b="1" dirty="0"/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9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6"/>
          <p:cNvGraphicFramePr/>
          <p:nvPr/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3800" b="1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" name="Google Shape;79;p16"/>
          <p:cNvGraphicFramePr/>
          <p:nvPr/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endParaRPr sz="40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Google Shape;80;p16"/>
          <p:cNvSpPr txBox="1"/>
          <p:nvPr/>
        </p:nvSpPr>
        <p:spPr>
          <a:xfrm>
            <a:off x="1774125" y="2532775"/>
            <a:ext cx="57768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/>
              <a:t>Organism Behavior</a:t>
            </a:r>
            <a:endParaRPr sz="30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7"/>
          <p:cNvGraphicFramePr/>
          <p:nvPr>
            <p:extLst>
              <p:ext uri="{D42A27DB-BD31-4B8C-83A1-F6EECF244321}">
                <p14:modId xmlns:p14="http://schemas.microsoft.com/office/powerpoint/2010/main" val="2597315912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200" b="1" dirty="0"/>
                        <a:t>Commensalism</a:t>
                      </a:r>
                      <a:endParaRPr sz="32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u="none" strike="noStrike" cap="none" dirty="0">
                          <a:solidFill>
                            <a:srgbClr val="000000"/>
                          </a:solidFill>
                        </a:rPr>
                        <a:t>Autotroph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Biotic 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Population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17"/>
          <p:cNvGraphicFramePr/>
          <p:nvPr>
            <p:extLst>
              <p:ext uri="{D42A27DB-BD31-4B8C-83A1-F6EECF244321}">
                <p14:modId xmlns:p14="http://schemas.microsoft.com/office/powerpoint/2010/main" val="434173997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Energy Pyramid</a:t>
                      </a:r>
                      <a:endParaRPr sz="4000" b="1" dirty="0"/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18"/>
          <p:cNvGraphicFramePr/>
          <p:nvPr>
            <p:extLst>
              <p:ext uri="{D42A27DB-BD31-4B8C-83A1-F6EECF244321}">
                <p14:modId xmlns:p14="http://schemas.microsoft.com/office/powerpoint/2010/main" val="758354025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Food Chain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dirty="0"/>
                        <a:t>Mutualism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000" b="1" dirty="0"/>
                        <a:t>Heterotroph</a:t>
                      </a:r>
                      <a:endParaRPr sz="3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4000" b="1" dirty="0"/>
                        <a:t>Ecosystem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2" name="Google Shape;92;p18"/>
          <p:cNvGraphicFramePr/>
          <p:nvPr>
            <p:extLst>
              <p:ext uri="{D42A27DB-BD31-4B8C-83A1-F6EECF244321}">
                <p14:modId xmlns:p14="http://schemas.microsoft.com/office/powerpoint/2010/main" val="556035115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Food Web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9"/>
          <p:cNvGraphicFramePr/>
          <p:nvPr>
            <p:extLst>
              <p:ext uri="{D42A27DB-BD31-4B8C-83A1-F6EECF244321}">
                <p14:modId xmlns:p14="http://schemas.microsoft.com/office/powerpoint/2010/main" val="765485903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Competition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dirty="0"/>
                        <a:t>Community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000" b="1" dirty="0"/>
                        <a:t>Organism</a:t>
                      </a:r>
                      <a:endParaRPr sz="3000" b="1" dirty="0"/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Decomposer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8" name="Google Shape;98;p19"/>
          <p:cNvGraphicFramePr/>
          <p:nvPr>
            <p:extLst>
              <p:ext uri="{D42A27DB-BD31-4B8C-83A1-F6EECF244321}">
                <p14:modId xmlns:p14="http://schemas.microsoft.com/office/powerpoint/2010/main" val="3355591187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Parasitism 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0"/>
          <p:cNvGraphicFramePr/>
          <p:nvPr>
            <p:extLst>
              <p:ext uri="{D42A27DB-BD31-4B8C-83A1-F6EECF244321}">
                <p14:modId xmlns:p14="http://schemas.microsoft.com/office/powerpoint/2010/main" val="2270725394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Biome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3800" b="1" dirty="0"/>
                        <a:t>Abiotic</a:t>
                      </a:r>
                      <a:endParaRPr sz="38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Consumer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Producer</a:t>
                      </a:r>
                      <a:endParaRPr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" name="Google Shape;104;p20"/>
          <p:cNvGraphicFramePr/>
          <p:nvPr>
            <p:extLst>
              <p:ext uri="{D42A27DB-BD31-4B8C-83A1-F6EECF244321}">
                <p14:modId xmlns:p14="http://schemas.microsoft.com/office/powerpoint/2010/main" val="900983498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Biosphere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21"/>
          <p:cNvGraphicFramePr/>
          <p:nvPr>
            <p:extLst>
              <p:ext uri="{D42A27DB-BD31-4B8C-83A1-F6EECF244321}">
                <p14:modId xmlns:p14="http://schemas.microsoft.com/office/powerpoint/2010/main" val="789175415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" sz="4000" b="1" dirty="0"/>
                        <a:t> </a:t>
                      </a:r>
                      <a:r>
                        <a:rPr lang="en-US" sz="4000" b="1" dirty="0"/>
                        <a:t>Carnivore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Trophic Level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Cell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Organ</a:t>
                      </a:r>
                      <a:endParaRPr sz="3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0" name="Google Shape;110;p21"/>
          <p:cNvGraphicFramePr/>
          <p:nvPr>
            <p:extLst>
              <p:ext uri="{D42A27DB-BD31-4B8C-83A1-F6EECF244321}">
                <p14:modId xmlns:p14="http://schemas.microsoft.com/office/powerpoint/2010/main" val="259545831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Predation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2"/>
          <p:cNvGraphicFramePr/>
          <p:nvPr>
            <p:extLst>
              <p:ext uri="{D42A27DB-BD31-4B8C-83A1-F6EECF244321}">
                <p14:modId xmlns:p14="http://schemas.microsoft.com/office/powerpoint/2010/main" val="4082092152"/>
              </p:ext>
            </p:extLst>
          </p:nvPr>
        </p:nvGraphicFramePr>
        <p:xfrm>
          <a:off x="1604187" y="1711854"/>
          <a:ext cx="6116700" cy="317630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05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Mutualism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Biome</a:t>
                      </a:r>
                      <a:endParaRPr sz="4000" b="1" dirty="0"/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dirty="0"/>
                        <a:t>Omnivore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EA2BE8">
                        <a:alpha val="846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en-US" sz="3600" b="1" dirty="0"/>
                        <a:t>Energy Pyramid</a:t>
                      </a:r>
                      <a:endParaRPr lang="en" sz="3600" b="1" dirty="0"/>
                    </a:p>
                  </a:txBody>
                  <a:tcPr marL="0" marR="0" marT="0" marB="0" anchor="ctr">
                    <a:solidFill>
                      <a:srgbClr val="FA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6" name="Google Shape;116;p22"/>
          <p:cNvGraphicFramePr/>
          <p:nvPr>
            <p:extLst>
              <p:ext uri="{D42A27DB-BD31-4B8C-83A1-F6EECF244321}">
                <p14:modId xmlns:p14="http://schemas.microsoft.com/office/powerpoint/2010/main" val="677053504"/>
              </p:ext>
            </p:extLst>
          </p:nvPr>
        </p:nvGraphicFramePr>
        <p:xfrm>
          <a:off x="2955416" y="316809"/>
          <a:ext cx="3233150" cy="1395050"/>
        </p:xfrm>
        <a:graphic>
          <a:graphicData uri="http://schemas.openxmlformats.org/drawingml/2006/table">
            <a:tbl>
              <a:tblPr firstRow="1" bandRow="1">
                <a:noFill/>
                <a:tableStyleId>{B892D0DD-F319-4DD0-A810-E08B93D36885}</a:tableStyleId>
              </a:tblPr>
              <a:tblGrid>
                <a:gridCol w="323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5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000"/>
                        <a:buFont typeface="Arial"/>
                        <a:buNone/>
                      </a:pPr>
                      <a:r>
                        <a:rPr lang="en-US" sz="4000" b="1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Keystone Species</a:t>
                      </a:r>
                      <a:endParaRPr sz="40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182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Bree Serif</vt:lpstr>
      <vt:lpstr>Droid Serif</vt:lpstr>
      <vt:lpstr>Arial</vt:lpstr>
      <vt:lpstr>Georgia</vt:lpstr>
      <vt:lpstr>Noto Sans Symbols</vt:lpstr>
      <vt:lpstr>Libre Franklin Light</vt:lpstr>
      <vt:lpstr>Oswald</vt:lpstr>
      <vt:lpstr>Libre Franklin</vt:lpstr>
      <vt:lpstr>Simple Light</vt:lpstr>
      <vt:lpstr>Talk a Mile a Minute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a Mile a Minute</dc:title>
  <dc:creator>SATTLER, TYLER</dc:creator>
  <cp:lastModifiedBy>SATTLER, TYLER</cp:lastModifiedBy>
  <cp:revision>3</cp:revision>
  <dcterms:modified xsi:type="dcterms:W3CDTF">2024-04-15T02:16:11Z</dcterms:modified>
</cp:coreProperties>
</file>